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02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4189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42193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66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947900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71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1321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0403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90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6390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047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28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0881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5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801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3614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7528F-00CB-46AC-A97B-2313E9882BC9}" type="datetimeFigureOut">
              <a:rPr lang="ru-RU" smtClean="0"/>
              <a:t>24.11.2022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358D9B36-799A-4678-B1CF-F10489113C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69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fa.ru/org/faculty/ioo/Pages/Home.asp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orkshop.fa.ru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/>
              <a:t>Современные средства обучения студентов вузов: обзор </a:t>
            </a:r>
            <a:r>
              <a:rPr lang="ru-RU" sz="3200" b="1" dirty="0" err="1"/>
              <a:t>вебинаров</a:t>
            </a:r>
            <a:r>
              <a:rPr lang="ru-RU" sz="3200" b="1" dirty="0"/>
              <a:t> </a:t>
            </a:r>
            <a:r>
              <a:rPr lang="ru-RU" sz="3200" b="1" dirty="0" smtClean="0"/>
              <a:t>проекта </a:t>
            </a:r>
            <a:r>
              <a:rPr lang="ru-RU" sz="3200" b="1" dirty="0"/>
              <a:t>"Цифровая мастерская преподавателя" Института онлайн-образования Финансового университета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Богданова М.М.</a:t>
            </a:r>
          </a:p>
          <a:p>
            <a:r>
              <a:rPr lang="ru-RU" dirty="0" smtClean="0"/>
              <a:t>Заведующий кафедрой «Учет и информационные технологии в бизнесе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26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27344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прошедших </a:t>
            </a:r>
            <a:r>
              <a:rPr lang="ru-RU" sz="2800" dirty="0" err="1"/>
              <a:t>вебинаров</a:t>
            </a:r>
            <a:r>
              <a:rPr lang="ru-RU" sz="2800" dirty="0"/>
              <a:t>, которые можно посмотреть в записи: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6769"/>
            <a:ext cx="10515600" cy="5090746"/>
          </a:xfrm>
        </p:spPr>
        <p:txBody>
          <a:bodyPr>
            <a:normAutofit/>
          </a:bodyPr>
          <a:lstStyle/>
          <a:p>
            <a:r>
              <a:rPr lang="ru-RU" b="1" dirty="0" smtClean="0"/>
              <a:t>Инструменты </a:t>
            </a:r>
            <a:r>
              <a:rPr lang="ru-RU" b="1" dirty="0"/>
              <a:t>по созданию впечатляющих презентаций и </a:t>
            </a:r>
            <a:r>
              <a:rPr lang="ru-RU" b="1" dirty="0" err="1"/>
              <a:t>инфографики</a:t>
            </a:r>
            <a:r>
              <a:rPr lang="ru-RU" b="1" dirty="0"/>
              <a:t> для </a:t>
            </a:r>
            <a:r>
              <a:rPr lang="ru-RU" b="1" dirty="0" err="1" smtClean="0"/>
              <a:t>недизайнеров</a:t>
            </a:r>
            <a:endParaRPr lang="ru-RU" b="1" dirty="0" smtClean="0"/>
          </a:p>
          <a:p>
            <a:r>
              <a:rPr lang="ru-RU" b="1" dirty="0" smtClean="0"/>
              <a:t>Организация </a:t>
            </a:r>
            <a:r>
              <a:rPr lang="ru-RU" b="1" dirty="0"/>
              <a:t>безопасного цифрового пространства </a:t>
            </a:r>
            <a:r>
              <a:rPr lang="ru-RU" b="1" dirty="0" smtClean="0"/>
              <a:t>преподавателя</a:t>
            </a:r>
          </a:p>
          <a:p>
            <a:r>
              <a:rPr lang="ru-RU" b="1" dirty="0" smtClean="0"/>
              <a:t>Дистанционное </a:t>
            </a:r>
            <a:r>
              <a:rPr lang="ru-RU" b="1" dirty="0"/>
              <a:t>обучение: просто о </a:t>
            </a:r>
            <a:r>
              <a:rPr lang="ru-RU" b="1" dirty="0" smtClean="0"/>
              <a:t>сложном</a:t>
            </a:r>
          </a:p>
          <a:p>
            <a:r>
              <a:rPr lang="ru-RU" b="1" dirty="0" smtClean="0"/>
              <a:t>Переходим </a:t>
            </a:r>
            <a:r>
              <a:rPr lang="ru-RU" b="1" dirty="0"/>
              <a:t>на </a:t>
            </a:r>
            <a:r>
              <a:rPr lang="ru-RU" b="1" dirty="0" err="1"/>
              <a:t>дистант</a:t>
            </a:r>
            <a:r>
              <a:rPr lang="ru-RU" b="1" dirty="0"/>
              <a:t>: как организовать текущую, промежуточную и итоговую аттестацию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Искусственный </a:t>
            </a:r>
            <a:r>
              <a:rPr lang="ru-RU" b="1" dirty="0"/>
              <a:t>интеллект в образовании: реальные возможности и </a:t>
            </a:r>
            <a:r>
              <a:rPr lang="ru-RU" b="1" dirty="0" smtClean="0"/>
              <a:t>потенциал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b="1" dirty="0">
                <a:solidFill>
                  <a:srgbClr val="FF0000"/>
                </a:solidFill>
              </a:rPr>
              <a:t>самостоятельной работы </a:t>
            </a:r>
            <a:r>
              <a:rPr lang="ru-RU" b="1" dirty="0" smtClean="0">
                <a:solidFill>
                  <a:srgbClr val="FF0000"/>
                </a:solidFill>
              </a:rPr>
              <a:t>студентов</a:t>
            </a:r>
          </a:p>
          <a:p>
            <a:r>
              <a:rPr lang="ru-RU" b="1" dirty="0" smtClean="0"/>
              <a:t>Инструменты </a:t>
            </a:r>
            <a:r>
              <a:rPr lang="ru-RU" b="1" dirty="0"/>
              <a:t>для интерактивной работы в аудитории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4591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hlinkClick r:id="rId2"/>
              </a:rPr>
              <a:t>http://www.fa.ru/org/faculty/ioo/Pages/Home.aspx</a:t>
            </a:r>
            <a:r>
              <a:rPr lang="ru-RU" sz="3600" dirty="0" smtClean="0"/>
              <a:t> 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9476" y="1828801"/>
            <a:ext cx="9535135" cy="47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706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http://workshop.fa.ru/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06768" y="1345223"/>
            <a:ext cx="10366131" cy="5380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8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Методические материалы: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0877" y="1345223"/>
            <a:ext cx="9935308" cy="527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3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участия: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/>
              <a:t>Для преподавателей, руководителей образовательных программ, кафедр и </a:t>
            </a:r>
            <a:r>
              <a:rPr lang="ru-RU" b="1" dirty="0" smtClean="0"/>
              <a:t>департаментов</a:t>
            </a:r>
          </a:p>
          <a:p>
            <a:r>
              <a:rPr lang="ru-RU" b="1" dirty="0" smtClean="0"/>
              <a:t>Бесплатно </a:t>
            </a:r>
          </a:p>
          <a:p>
            <a:r>
              <a:rPr lang="ru-RU" b="1" dirty="0"/>
              <a:t>Каждый </a:t>
            </a:r>
            <a:r>
              <a:rPr lang="ru-RU" b="1" dirty="0" smtClean="0"/>
              <a:t>второй</a:t>
            </a:r>
            <a:r>
              <a:rPr lang="ru-RU" dirty="0"/>
              <a:t> </a:t>
            </a:r>
            <a:r>
              <a:rPr lang="ru-RU" b="1" dirty="0" smtClean="0"/>
              <a:t>и </a:t>
            </a:r>
            <a:r>
              <a:rPr lang="ru-RU" b="1" dirty="0"/>
              <a:t>четвертый четверг месяца c 11:00 до 12:00 (по московскому времени</a:t>
            </a:r>
            <a:r>
              <a:rPr lang="ru-RU" b="1" dirty="0" smtClean="0"/>
              <a:t>)</a:t>
            </a:r>
          </a:p>
          <a:p>
            <a:r>
              <a:rPr lang="ru-RU" b="1" dirty="0"/>
              <a:t>Получение сертификата участника при посещении 5 </a:t>
            </a:r>
            <a:r>
              <a:rPr lang="ru-RU" b="1" dirty="0" err="1"/>
              <a:t>вебинаров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380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Контакты: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2423" y="1301262"/>
            <a:ext cx="8924192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964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Чтобы посмотреть </a:t>
            </a:r>
            <a:r>
              <a:rPr lang="ru-RU" dirty="0" err="1" smtClean="0"/>
              <a:t>вебинары</a:t>
            </a:r>
            <a:r>
              <a:rPr lang="ru-RU" dirty="0" smtClean="0"/>
              <a:t> в записи, нужно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9814" y="1811215"/>
            <a:ext cx="9205547" cy="495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616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95459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Перечень прошедших </a:t>
            </a:r>
            <a:r>
              <a:rPr lang="ru-RU" sz="3200" dirty="0" err="1" smtClean="0"/>
              <a:t>вебинаров</a:t>
            </a:r>
            <a:r>
              <a:rPr lang="ru-RU" sz="3200" dirty="0" smtClean="0"/>
              <a:t>, которые можно посмотреть в записи: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18846"/>
            <a:ext cx="10515600" cy="5178669"/>
          </a:xfrm>
        </p:spPr>
        <p:txBody>
          <a:bodyPr>
            <a:normAutofit/>
          </a:bodyPr>
          <a:lstStyle/>
          <a:p>
            <a:r>
              <a:rPr lang="ru-RU" b="1" dirty="0"/>
              <a:t> Оценивание в LMS </a:t>
            </a:r>
            <a:r>
              <a:rPr lang="ru-RU" b="1" dirty="0" err="1"/>
              <a:t>Moodle</a:t>
            </a:r>
            <a:r>
              <a:rPr lang="ru-RU" b="1" dirty="0"/>
              <a:t>: возможности для </a:t>
            </a:r>
            <a:r>
              <a:rPr lang="ru-RU" b="1" dirty="0" smtClean="0"/>
              <a:t>преподавателя</a:t>
            </a:r>
          </a:p>
          <a:p>
            <a:r>
              <a:rPr lang="ru-RU" b="1" dirty="0"/>
              <a:t> Визуализация учебного контента: ещё раз о </a:t>
            </a:r>
            <a:r>
              <a:rPr lang="ru-RU" b="1" dirty="0" smtClean="0"/>
              <a:t>презентациях</a:t>
            </a:r>
          </a:p>
          <a:p>
            <a:r>
              <a:rPr lang="ru-RU" b="1" dirty="0"/>
              <a:t> </a:t>
            </a:r>
            <a:r>
              <a:rPr lang="ru-RU" b="1" dirty="0">
                <a:solidFill>
                  <a:srgbClr val="FF0000"/>
                </a:solidFill>
              </a:rPr>
              <a:t>Создание электронного учебного курса в LMS </a:t>
            </a:r>
            <a:r>
              <a:rPr lang="ru-RU" b="1" dirty="0" err="1">
                <a:solidFill>
                  <a:srgbClr val="FF0000"/>
                </a:solidFill>
              </a:rPr>
              <a:t>Moodle</a:t>
            </a:r>
            <a:r>
              <a:rPr lang="ru-RU" b="1" dirty="0">
                <a:solidFill>
                  <a:srgbClr val="FF0000"/>
                </a:solidFill>
              </a:rPr>
              <a:t>: размещение лекционного </a:t>
            </a:r>
            <a:r>
              <a:rPr lang="ru-RU" b="1" dirty="0" smtClean="0">
                <a:solidFill>
                  <a:srgbClr val="FF0000"/>
                </a:solidFill>
              </a:rPr>
              <a:t>материала</a:t>
            </a:r>
          </a:p>
          <a:p>
            <a:r>
              <a:rPr lang="ru-RU" b="1" dirty="0"/>
              <a:t> Цифровой этикет: правила поведения на </a:t>
            </a:r>
            <a:r>
              <a:rPr lang="ru-RU" b="1" dirty="0" smtClean="0"/>
              <a:t>онлайн-занятии</a:t>
            </a:r>
          </a:p>
          <a:p>
            <a:r>
              <a:rPr lang="ru-RU" b="1" dirty="0"/>
              <a:t> Цифровые помощники при организации проектной деятельности </a:t>
            </a:r>
            <a:r>
              <a:rPr lang="ru-RU" b="1" dirty="0" smtClean="0"/>
              <a:t>студентов</a:t>
            </a:r>
          </a:p>
          <a:p>
            <a:r>
              <a:rPr lang="ru-RU" b="1" dirty="0"/>
              <a:t> Подготовка и проведение учебного занятия в условиях гибридного </a:t>
            </a:r>
            <a:r>
              <a:rPr lang="ru-RU" b="1" dirty="0" smtClean="0"/>
              <a:t>обучения</a:t>
            </a:r>
          </a:p>
          <a:p>
            <a:r>
              <a:rPr lang="ru-RU" b="1" dirty="0" smtClean="0"/>
              <a:t>Исследовательская </a:t>
            </a:r>
            <a:r>
              <a:rPr lang="ru-RU" b="1" dirty="0"/>
              <a:t>деятельность в цифровой </a:t>
            </a:r>
            <a:r>
              <a:rPr lang="ru-RU" b="1" dirty="0" smtClean="0"/>
              <a:t>среде</a:t>
            </a:r>
          </a:p>
          <a:p>
            <a:r>
              <a:rPr lang="ru-RU" b="1" dirty="0" err="1"/>
              <a:t>Нейропедагогика</a:t>
            </a:r>
            <a:r>
              <a:rPr lang="ru-RU" b="1" dirty="0"/>
              <a:t>: советы преподавателям в условиях </a:t>
            </a:r>
            <a:r>
              <a:rPr lang="ru-RU" b="1" dirty="0" err="1"/>
              <a:t>цифровизации</a:t>
            </a:r>
            <a:endParaRPr lang="ru-RU" b="1" dirty="0"/>
          </a:p>
          <a:p>
            <a:r>
              <a:rPr lang="ru-RU" b="1" dirty="0"/>
              <a:t> Создание электронного учебного курса: разработка и применение интерактивного контента</a:t>
            </a:r>
          </a:p>
          <a:p>
            <a:r>
              <a:rPr lang="ru-RU" b="1" dirty="0"/>
              <a:t> Академическая честность при дистанционном обучении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8365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1837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Перечень прошедших </a:t>
            </a:r>
            <a:r>
              <a:rPr lang="ru-RU" sz="2800" dirty="0" err="1"/>
              <a:t>вебинаров</a:t>
            </a:r>
            <a:r>
              <a:rPr lang="ru-RU" sz="2800" dirty="0"/>
              <a:t>, которые можно посмотреть в записи: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66092"/>
            <a:ext cx="10515600" cy="5231423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Организация </a:t>
            </a:r>
            <a:r>
              <a:rPr lang="ru-RU" b="1" dirty="0">
                <a:solidFill>
                  <a:srgbClr val="FF0000"/>
                </a:solidFill>
              </a:rPr>
              <a:t>текущего и промежуточного контроля знаний студентов: технические </a:t>
            </a:r>
            <a:r>
              <a:rPr lang="ru-RU" b="1" dirty="0" err="1">
                <a:solidFill>
                  <a:srgbClr val="FF0000"/>
                </a:solidFill>
              </a:rPr>
              <a:t>лайфхаки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</a:rPr>
              <a:t>преподавателя</a:t>
            </a:r>
          </a:p>
          <a:p>
            <a:r>
              <a:rPr lang="ru-RU" b="1" dirty="0" smtClean="0"/>
              <a:t>Цифровые </a:t>
            </a:r>
            <a:r>
              <a:rPr lang="ru-RU" b="1" dirty="0"/>
              <a:t>инструменты для организации групповой работы </a:t>
            </a:r>
            <a:r>
              <a:rPr lang="ru-RU" b="1" dirty="0" smtClean="0"/>
              <a:t>студентов</a:t>
            </a:r>
          </a:p>
          <a:p>
            <a:r>
              <a:rPr lang="ru-RU" b="1" dirty="0" smtClean="0"/>
              <a:t>Особенности </a:t>
            </a:r>
            <a:r>
              <a:rPr lang="ru-RU" b="1" dirty="0"/>
              <a:t>организации учебной деятельности в системе дистанционного обучения </a:t>
            </a:r>
            <a:r>
              <a:rPr lang="ru-RU" b="1" dirty="0" err="1" smtClean="0"/>
              <a:t>Moodle</a:t>
            </a:r>
            <a:endParaRPr lang="ru-RU" b="1" dirty="0" smtClean="0"/>
          </a:p>
          <a:p>
            <a:r>
              <a:rPr lang="ru-RU" b="1" dirty="0" smtClean="0"/>
              <a:t>Основы </a:t>
            </a:r>
            <a:r>
              <a:rPr lang="ru-RU" b="1" dirty="0"/>
              <a:t>работы в LMS </a:t>
            </a:r>
            <a:r>
              <a:rPr lang="ru-RU" b="1" dirty="0" err="1" smtClean="0"/>
              <a:t>Moodle</a:t>
            </a:r>
            <a:endParaRPr lang="ru-RU" b="1" dirty="0" smtClean="0"/>
          </a:p>
          <a:p>
            <a:r>
              <a:rPr lang="ru-RU" b="1" dirty="0" smtClean="0"/>
              <a:t>Цифровые </a:t>
            </a:r>
            <a:r>
              <a:rPr lang="ru-RU" b="1" dirty="0"/>
              <a:t>сервисы и инструменты, позволяющие сконцентрировать внимание </a:t>
            </a:r>
            <a:r>
              <a:rPr lang="ru-RU" b="1" dirty="0" smtClean="0"/>
              <a:t>студентов</a:t>
            </a:r>
          </a:p>
          <a:p>
            <a:r>
              <a:rPr lang="ru-RU" b="1" dirty="0" smtClean="0"/>
              <a:t>Эффективная </a:t>
            </a:r>
            <a:r>
              <a:rPr lang="ru-RU" b="1" dirty="0"/>
              <a:t>организация дистанционного </a:t>
            </a:r>
            <a:r>
              <a:rPr lang="ru-RU" b="1" dirty="0" smtClean="0"/>
              <a:t>обучения</a:t>
            </a:r>
          </a:p>
          <a:p>
            <a:r>
              <a:rPr lang="ru-RU" b="1" dirty="0" smtClean="0"/>
              <a:t>Перешли </a:t>
            </a:r>
            <a:r>
              <a:rPr lang="ru-RU" b="1" dirty="0"/>
              <a:t>на </a:t>
            </a:r>
            <a:r>
              <a:rPr lang="ru-RU" b="1" dirty="0" err="1"/>
              <a:t>дистант</a:t>
            </a:r>
            <a:r>
              <a:rPr lang="ru-RU" b="1" dirty="0"/>
              <a:t>: как провести семинарское или практическое занятие</a:t>
            </a:r>
            <a:r>
              <a:rPr lang="ru-RU" b="1" dirty="0" smtClean="0"/>
              <a:t>?</a:t>
            </a:r>
          </a:p>
          <a:p>
            <a:r>
              <a:rPr lang="ru-RU" b="1" dirty="0"/>
              <a:t>Социальные сети в учебном процессе</a:t>
            </a:r>
          </a:p>
          <a:p>
            <a:r>
              <a:rPr lang="ru-RU" b="1" dirty="0"/>
              <a:t>Безопасная цифровая среда как компонент современного образования</a:t>
            </a:r>
          </a:p>
          <a:p>
            <a:r>
              <a:rPr lang="ru-RU" b="1" dirty="0">
                <a:solidFill>
                  <a:srgbClr val="FF0000"/>
                </a:solidFill>
              </a:rPr>
              <a:t>Особенности организации смешанного обучения в вузе</a:t>
            </a:r>
          </a:p>
          <a:p>
            <a:r>
              <a:rPr lang="ru-RU" b="1" dirty="0">
                <a:solidFill>
                  <a:srgbClr val="FF0000"/>
                </a:solidFill>
              </a:rPr>
              <a:t>Информационные технологии визуализации информации в преподавании экономических дисциплин</a:t>
            </a:r>
            <a:endParaRPr lang="ru-RU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01342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</TotalTime>
  <Words>249</Words>
  <Application>Microsoft Office PowerPoint</Application>
  <PresentationFormat>Широкоэкранный</PresentationFormat>
  <Paragraphs>46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Современные средства обучения студентов вузов: обзор вебинаров проекта "Цифровая мастерская преподавателя" Института онлайн-образования Финансового университета</vt:lpstr>
      <vt:lpstr>http://www.fa.ru/org/faculty/ioo/Pages/Home.aspx </vt:lpstr>
      <vt:lpstr>http://workshop.fa.ru/ </vt:lpstr>
      <vt:lpstr>Методические материалы:</vt:lpstr>
      <vt:lpstr>Условия участия:</vt:lpstr>
      <vt:lpstr>Контакты:</vt:lpstr>
      <vt:lpstr>Чтобы посмотреть вебинары в записи, нужно </vt:lpstr>
      <vt:lpstr>Перечень прошедших вебинаров, которые можно посмотреть в записи:</vt:lpstr>
      <vt:lpstr>Перечень прошедших вебинаров, которые можно посмотреть в записи:</vt:lpstr>
      <vt:lpstr>Перечень прошедших вебинаров, которые можно посмотреть в записи: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средства обучения студентов вузов: обзор вебинаров 2021/2022 учебного года проекта "Цифровая мастерская преподавателя" Института онлайн-образования Финансового университета</dc:title>
  <dc:creator>Богданова Марина Михайловна</dc:creator>
  <cp:lastModifiedBy>Богданова Марина Михайловна</cp:lastModifiedBy>
  <cp:revision>7</cp:revision>
  <dcterms:created xsi:type="dcterms:W3CDTF">2022-04-27T09:59:34Z</dcterms:created>
  <dcterms:modified xsi:type="dcterms:W3CDTF">2022-11-24T09:58:07Z</dcterms:modified>
</cp:coreProperties>
</file>